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75" r:id="rId4"/>
    <p:sldId id="276" r:id="rId5"/>
    <p:sldId id="273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nia Marzattinocci" initials="SM" lastIdx="0" clrIdx="0">
    <p:extLst>
      <p:ext uri="{19B8F6BF-5375-455C-9EA6-DF929625EA0E}">
        <p15:presenceInfo xmlns:p15="http://schemas.microsoft.com/office/powerpoint/2012/main" userId="43da240b2d1d87f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30B2A-1E14-4A70-92EB-2555716203BD}" type="datetimeFigureOut">
              <a:rPr lang="it-IT" smtClean="0"/>
              <a:t>24/11/2021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A1FA3-2946-4A77-AB70-317D2E7DE8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1956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D900D-616B-4768-973F-444C06ADD59A}" type="datetime1">
              <a:rPr lang="it-IT" smtClean="0"/>
              <a:t>24/11/2021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99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85790-F26E-4072-AC72-52EA46D3329D}" type="datetime1">
              <a:rPr lang="it-IT" smtClean="0"/>
              <a:t>24/11/2021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829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47741-14B1-4FA7-9E02-38F24F55546D}" type="datetime1">
              <a:rPr lang="it-IT" smtClean="0"/>
              <a:t>24/11/2021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287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1CD88-CE4C-4D65-95C4-B3B75BD131E2}" type="datetime1">
              <a:rPr lang="it-IT" smtClean="0"/>
              <a:t>24/11/2021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99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4E2AC-3A7C-478D-825A-CB54C37C0CDB}" type="datetime1">
              <a:rPr lang="it-IT" smtClean="0"/>
              <a:t>24/11/2021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608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3C18-57D3-4048-8B91-EFE945DEF0A0}" type="datetime1">
              <a:rPr lang="it-IT" smtClean="0"/>
              <a:t>24/11/2021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201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373-AAED-4178-B31C-219111A88B3D}" type="datetime1">
              <a:rPr lang="it-IT" smtClean="0"/>
              <a:t>24/11/2021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73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98BEB-FE74-448D-A991-E7A82942F330}" type="datetime1">
              <a:rPr lang="it-IT" smtClean="0"/>
              <a:t>24/11/2021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983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E83E7-C2E2-409E-8756-57FF6D270C09}" type="datetime1">
              <a:rPr lang="it-IT" smtClean="0"/>
              <a:t>24/11/2021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17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E262B-74CB-42BE-9B71-B1B1DBA1353D}" type="datetime1">
              <a:rPr lang="it-IT" smtClean="0"/>
              <a:t>24/11/2021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26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24295-BB0D-43DA-A69D-3DFAC73E7741}" type="datetime1">
              <a:rPr lang="it-IT" smtClean="0"/>
              <a:t>24/11/2021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Segreteria FOrum Cauzioni e Credito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32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BEC97-E6D8-4731-97E9-5CE16F0429C7}" type="datetime1">
              <a:rPr lang="it-IT" smtClean="0"/>
              <a:t>24/11/2021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18430-5ACA-4CDA-8A0B-7C35DCCBBE6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351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C:\Users\Sonia\Downloads\Documents\CONCORDATO\Gruppo Lavoro SITO\Logo_FCC_Blu_l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74" y="392547"/>
            <a:ext cx="2503862" cy="9651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1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433455" y="4605890"/>
            <a:ext cx="32835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rgbClr val="002060"/>
                </a:solidFill>
              </a:rPr>
              <a:t>Segreteria Forum Cauzioni e Credito</a:t>
            </a:r>
          </a:p>
        </p:txBody>
      </p:sp>
      <p:sp>
        <p:nvSpPr>
          <p:cNvPr id="8" name="Sottotitolo 7"/>
          <p:cNvSpPr>
            <a:spLocks noGrp="1"/>
          </p:cNvSpPr>
          <p:nvPr>
            <p:ph type="subTitle" idx="1"/>
          </p:nvPr>
        </p:nvSpPr>
        <p:spPr>
          <a:xfrm>
            <a:off x="1524000" y="5219825"/>
            <a:ext cx="9144000" cy="365125"/>
          </a:xfrm>
        </p:spPr>
        <p:txBody>
          <a:bodyPr/>
          <a:lstStyle/>
          <a:p>
            <a:r>
              <a:rPr lang="it-IT" sz="1800" dirty="0">
                <a:solidFill>
                  <a:srgbClr val="002060"/>
                </a:solidFill>
              </a:rPr>
              <a:t>Milano, 1 dicembre 2021</a:t>
            </a:r>
          </a:p>
          <a:p>
            <a:endParaRPr lang="it-IT" dirty="0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10B942F9-1367-4C1D-9D23-619A62F57C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000"/>
              <a:t>Gruppi </a:t>
            </a:r>
            <a:r>
              <a:rPr lang="it-IT" sz="4000" dirty="0"/>
              <a:t>di lavoro</a:t>
            </a:r>
          </a:p>
        </p:txBody>
      </p:sp>
    </p:spTree>
    <p:extLst>
      <p:ext uri="{BB962C8B-B14F-4D97-AF65-F5344CB8AC3E}">
        <p14:creationId xmlns:p14="http://schemas.microsoft.com/office/powerpoint/2010/main" val="26773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8806" y="238515"/>
            <a:ext cx="10761785" cy="77435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2060"/>
                </a:solidFill>
              </a:rPr>
              <a:t> Gruppi aperti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42663"/>
            <a:ext cx="10515600" cy="44195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rgbClr val="00206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it-IT" sz="2400" u="sng" dirty="0">
                <a:solidFill>
                  <a:srgbClr val="002060"/>
                </a:solidFill>
              </a:rPr>
              <a:t>CODICE DELLA CRISI D’IMPRESA E DELL’INSOLVENZA ( 2019 / 2020 )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rgbClr val="002060"/>
                </a:solidFill>
              </a:rPr>
              <a:t>Segreteria – Studio Legale </a:t>
            </a:r>
            <a:r>
              <a:rPr lang="it-IT" sz="2400" dirty="0" err="1">
                <a:solidFill>
                  <a:srgbClr val="002060"/>
                </a:solidFill>
              </a:rPr>
              <a:t>Scofone</a:t>
            </a:r>
            <a:endParaRPr lang="it-IT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it-IT" sz="2400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it-IT" sz="2400" u="sng" dirty="0">
                <a:solidFill>
                  <a:srgbClr val="002060"/>
                </a:solidFill>
              </a:rPr>
              <a:t>GARANZIE ALL’ESTERO ( 2019 / 2020 )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rgbClr val="002060"/>
                </a:solidFill>
              </a:rPr>
              <a:t>Coordinatore </a:t>
            </a:r>
            <a:r>
              <a:rPr lang="it-IT" sz="2400" dirty="0" err="1">
                <a:solidFill>
                  <a:srgbClr val="002060"/>
                </a:solidFill>
              </a:rPr>
              <a:t>Munich</a:t>
            </a:r>
            <a:r>
              <a:rPr lang="it-IT" sz="2400" dirty="0">
                <a:solidFill>
                  <a:srgbClr val="002060"/>
                </a:solidFill>
              </a:rPr>
              <a:t> Re / ex bonds internazionali )</a:t>
            </a:r>
          </a:p>
          <a:p>
            <a:pPr marL="0" indent="0" algn="just">
              <a:buNone/>
            </a:pPr>
            <a:r>
              <a:rPr lang="it-IT" sz="2400" dirty="0" err="1">
                <a:solidFill>
                  <a:srgbClr val="002060"/>
                </a:solidFill>
              </a:rPr>
              <a:t>Axa</a:t>
            </a:r>
            <a:r>
              <a:rPr lang="it-IT" sz="2400" dirty="0">
                <a:solidFill>
                  <a:srgbClr val="002060"/>
                </a:solidFill>
              </a:rPr>
              <a:t> – Catlin Re – Liberty </a:t>
            </a:r>
            <a:r>
              <a:rPr lang="it-IT" sz="2400" dirty="0" err="1">
                <a:solidFill>
                  <a:srgbClr val="002060"/>
                </a:solidFill>
              </a:rPr>
              <a:t>Mutual</a:t>
            </a:r>
            <a:r>
              <a:rPr lang="it-IT" sz="2400" dirty="0">
                <a:solidFill>
                  <a:srgbClr val="002060"/>
                </a:solidFill>
              </a:rPr>
              <a:t> – Reale Mutua – </a:t>
            </a:r>
            <a:r>
              <a:rPr lang="it-IT" sz="2400" dirty="0" err="1">
                <a:solidFill>
                  <a:srgbClr val="002060"/>
                </a:solidFill>
              </a:rPr>
              <a:t>Sace</a:t>
            </a:r>
            <a:r>
              <a:rPr lang="it-IT" sz="2400" dirty="0">
                <a:solidFill>
                  <a:srgbClr val="002060"/>
                </a:solidFill>
              </a:rPr>
              <a:t> </a:t>
            </a:r>
            <a:r>
              <a:rPr lang="it-IT" sz="2400" dirty="0" err="1">
                <a:solidFill>
                  <a:srgbClr val="002060"/>
                </a:solidFill>
              </a:rPr>
              <a:t>Bt</a:t>
            </a:r>
            <a:r>
              <a:rPr lang="it-IT" sz="2400" dirty="0">
                <a:solidFill>
                  <a:srgbClr val="002060"/>
                </a:solidFill>
              </a:rPr>
              <a:t> – </a:t>
            </a:r>
            <a:r>
              <a:rPr lang="it-IT" sz="2400" dirty="0" err="1">
                <a:solidFill>
                  <a:srgbClr val="002060"/>
                </a:solidFill>
              </a:rPr>
              <a:t>Scor</a:t>
            </a:r>
            <a:r>
              <a:rPr lang="it-IT" sz="2400" dirty="0">
                <a:solidFill>
                  <a:srgbClr val="002060"/>
                </a:solidFill>
              </a:rPr>
              <a:t> – Swiss Re Int. – Segreteria 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06641" y="6356350"/>
            <a:ext cx="2791691" cy="365125"/>
          </a:xfrm>
        </p:spPr>
        <p:txBody>
          <a:bodyPr/>
          <a:lstStyle/>
          <a:p>
            <a:r>
              <a:rPr lang="it-IT" dirty="0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2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14" y="357127"/>
            <a:ext cx="478486" cy="47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13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8806" y="238515"/>
            <a:ext cx="10761785" cy="77435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2060"/>
                </a:solidFill>
              </a:rPr>
              <a:t> Gruppi sospesi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42663"/>
            <a:ext cx="10515600" cy="44195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it-IT" u="sng" dirty="0">
                <a:solidFill>
                  <a:srgbClr val="002060"/>
                </a:solidFill>
              </a:rPr>
              <a:t>SINISTRI CAUZIONI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Vittoria – </a:t>
            </a:r>
            <a:r>
              <a:rPr lang="it-IT" dirty="0" err="1">
                <a:solidFill>
                  <a:srgbClr val="002060"/>
                </a:solidFill>
              </a:rPr>
              <a:t>Amissima</a:t>
            </a:r>
            <a:r>
              <a:rPr lang="it-IT" dirty="0">
                <a:solidFill>
                  <a:srgbClr val="002060"/>
                </a:solidFill>
              </a:rPr>
              <a:t> – Cattolica – Italiana – </a:t>
            </a:r>
            <a:r>
              <a:rPr lang="it-IT" dirty="0" err="1">
                <a:solidFill>
                  <a:srgbClr val="002060"/>
                </a:solidFill>
              </a:rPr>
              <a:t>Sace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Bt</a:t>
            </a:r>
            <a:r>
              <a:rPr lang="it-IT" dirty="0">
                <a:solidFill>
                  <a:srgbClr val="002060"/>
                </a:solidFill>
              </a:rPr>
              <a:t> – Segreteria 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u="sng" dirty="0">
                <a:solidFill>
                  <a:srgbClr val="002060"/>
                </a:solidFill>
              </a:rPr>
              <a:t>ELEMENTI DEL PML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Reale Mutua – Cattolica – Itas – </a:t>
            </a:r>
            <a:r>
              <a:rPr lang="it-IT" dirty="0" err="1">
                <a:solidFill>
                  <a:srgbClr val="002060"/>
                </a:solidFill>
              </a:rPr>
              <a:t>Sace</a:t>
            </a: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Bt</a:t>
            </a:r>
            <a:r>
              <a:rPr lang="it-IT" dirty="0">
                <a:solidFill>
                  <a:srgbClr val="002060"/>
                </a:solidFill>
              </a:rPr>
              <a:t> – </a:t>
            </a:r>
            <a:r>
              <a:rPr lang="it-IT" dirty="0" err="1">
                <a:solidFill>
                  <a:srgbClr val="002060"/>
                </a:solidFill>
              </a:rPr>
              <a:t>Scor</a:t>
            </a:r>
            <a:r>
              <a:rPr lang="it-IT" dirty="0">
                <a:solidFill>
                  <a:srgbClr val="002060"/>
                </a:solidFill>
              </a:rPr>
              <a:t> – Swiss Re Int. – Segreteria 	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06641" y="6356350"/>
            <a:ext cx="2791691" cy="365125"/>
          </a:xfrm>
        </p:spPr>
        <p:txBody>
          <a:bodyPr/>
          <a:lstStyle/>
          <a:p>
            <a:r>
              <a:rPr lang="it-IT" dirty="0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3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14" y="357127"/>
            <a:ext cx="478486" cy="47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578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8806" y="238515"/>
            <a:ext cx="10761785" cy="77435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2060"/>
                </a:solidFill>
              </a:rPr>
              <a:t> Gruppi soppressi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42663"/>
            <a:ext cx="10515600" cy="44195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it-IT" dirty="0"/>
              <a:t> </a:t>
            </a:r>
            <a:r>
              <a:rPr lang="it-IT" u="sng" dirty="0">
                <a:solidFill>
                  <a:srgbClr val="002060"/>
                </a:solidFill>
              </a:rPr>
              <a:t>MEDIA E COMUNICAZIONE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dirty="0" err="1">
                <a:solidFill>
                  <a:srgbClr val="002060"/>
                </a:solidFill>
              </a:rPr>
              <a:t>Axa</a:t>
            </a:r>
            <a:r>
              <a:rPr lang="it-IT" dirty="0">
                <a:solidFill>
                  <a:srgbClr val="002060"/>
                </a:solidFill>
              </a:rPr>
              <a:t> – Cattolica – Itas – Reale Mutua – Segreteria 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 </a:t>
            </a:r>
            <a:r>
              <a:rPr lang="it-IT" u="sng" dirty="0">
                <a:solidFill>
                  <a:srgbClr val="002060"/>
                </a:solidFill>
              </a:rPr>
              <a:t>RAPPORTI CON LE ISTITUZIONI</a:t>
            </a:r>
          </a:p>
          <a:p>
            <a:pPr marL="0" indent="0">
              <a:buNone/>
            </a:pPr>
            <a:r>
              <a:rPr lang="it-IT" dirty="0">
                <a:solidFill>
                  <a:srgbClr val="002060"/>
                </a:solidFill>
              </a:rPr>
              <a:t> Presidente – Vicepresidente – Consiglieri – Segreteria </a:t>
            </a:r>
          </a:p>
          <a:p>
            <a:pPr marL="0" indent="0">
              <a:buNone/>
            </a:pPr>
            <a:endParaRPr lang="it-IT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it-IT" i="1" dirty="0">
                <a:solidFill>
                  <a:srgbClr val="002060"/>
                </a:solidFill>
              </a:rPr>
              <a:t>Argomenti gestiti direttamente dal Consiglio Direttivo e dalla Segreteria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606641" y="6356350"/>
            <a:ext cx="2791691" cy="365125"/>
          </a:xfrm>
        </p:spPr>
        <p:txBody>
          <a:bodyPr/>
          <a:lstStyle/>
          <a:p>
            <a:r>
              <a:rPr lang="it-IT" dirty="0"/>
              <a:t>Segreteria Forum Cauzioni e Credito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4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714" y="357127"/>
            <a:ext cx="478486" cy="477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88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2119750"/>
            <a:ext cx="9144000" cy="1847418"/>
          </a:xfrm>
          <a:solidFill>
            <a:schemeClr val="accent1">
              <a:lumMod val="20000"/>
              <a:lumOff val="80000"/>
            </a:schemeClr>
          </a:solidFill>
          <a:ln w="12700">
            <a:solidFill>
              <a:srgbClr val="3333CC"/>
            </a:solidFill>
          </a:ln>
        </p:spPr>
        <p:txBody>
          <a:bodyPr>
            <a:normAutofit/>
          </a:bodyPr>
          <a:lstStyle/>
          <a:p>
            <a:endParaRPr lang="it-IT" sz="32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516576" y="4475019"/>
            <a:ext cx="3228109" cy="1316188"/>
          </a:xfrm>
        </p:spPr>
        <p:txBody>
          <a:bodyPr>
            <a:normAutofit fontScale="92500" lnSpcReduction="20000"/>
          </a:bodyPr>
          <a:lstStyle/>
          <a:p>
            <a:r>
              <a:rPr lang="it-IT" sz="3200" i="1" dirty="0">
                <a:solidFill>
                  <a:srgbClr val="002060"/>
                </a:solidFill>
              </a:rPr>
              <a:t>grazie</a:t>
            </a:r>
          </a:p>
          <a:p>
            <a:endParaRPr lang="it-IT" sz="1600" dirty="0">
              <a:solidFill>
                <a:srgbClr val="002060"/>
              </a:solidFill>
            </a:endParaRPr>
          </a:p>
          <a:p>
            <a:endParaRPr lang="it-IT" sz="1600" dirty="0">
              <a:solidFill>
                <a:srgbClr val="002060"/>
              </a:solidFill>
            </a:endParaRPr>
          </a:p>
          <a:p>
            <a:r>
              <a:rPr lang="it-IT" sz="1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Data</a:t>
            </a:r>
          </a:p>
          <a:p>
            <a:endParaRPr lang="it-IT" sz="1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Immagine 3" descr="C:\Users\Sonia\Downloads\Documents\CONCORDATO\Gruppo Lavoro SITO\Logo_FCC_Blu_l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974" y="392547"/>
            <a:ext cx="2503862" cy="96519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18430-5ACA-4CDA-8A0B-7C35DCCBBE63}" type="slidenum">
              <a:rPr lang="it-IT" smtClean="0"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4433455" y="6026727"/>
            <a:ext cx="32835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16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Segreteria Forum Cauzioni e Credito</a:t>
            </a:r>
          </a:p>
        </p:txBody>
      </p:sp>
    </p:spTree>
    <p:extLst>
      <p:ext uri="{BB962C8B-B14F-4D97-AF65-F5344CB8AC3E}">
        <p14:creationId xmlns:p14="http://schemas.microsoft.com/office/powerpoint/2010/main" val="21100989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179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Gruppi di lavoro</vt:lpstr>
      <vt:lpstr> Gruppi aperti</vt:lpstr>
      <vt:lpstr> Gruppi sospesi</vt:lpstr>
      <vt:lpstr> Gruppi soppressi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Sonia Marzattinocci</dc:creator>
  <cp:lastModifiedBy>stefano ciurli</cp:lastModifiedBy>
  <cp:revision>104</cp:revision>
  <dcterms:created xsi:type="dcterms:W3CDTF">2016-11-06T17:32:49Z</dcterms:created>
  <dcterms:modified xsi:type="dcterms:W3CDTF">2021-11-24T11:54:58Z</dcterms:modified>
</cp:coreProperties>
</file>